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93" r:id="rId27"/>
    <p:sldId id="284" r:id="rId28"/>
    <p:sldId id="295" r:id="rId29"/>
    <p:sldId id="288" r:id="rId30"/>
    <p:sldId id="294" r:id="rId31"/>
    <p:sldId id="291" r:id="rId32"/>
  </p:sldIdLst>
  <p:sldSz cx="9144000" cy="5143500" type="screen16x9"/>
  <p:notesSz cx="6858000" cy="9144000"/>
  <p:embeddedFontLst>
    <p:embeddedFont>
      <p:font typeface="Figtree Black" pitchFamily="2" charset="0"/>
      <p:bold r:id="rId34"/>
      <p:italic r:id="rId35"/>
      <p:boldItalic r:id="rId36"/>
    </p:embeddedFont>
    <p:embeddedFont>
      <p:font typeface="Hanken Grotesk" pitchFamily="2" charset="77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Nunito Light" panose="020F0302020204030204" pitchFamily="34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B7402-8A9C-437C-AE6B-D55F1FF60C6C}">
  <a:tblStyle styleId="{103B7402-8A9C-437C-AE6B-D55F1FF60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5"/>
    <p:restoredTop sz="94786"/>
  </p:normalViewPr>
  <p:slideViewPr>
    <p:cSldViewPr snapToGrid="0">
      <p:cViewPr varScale="1">
        <p:scale>
          <a:sx n="210" d="100"/>
          <a:sy n="210" d="100"/>
        </p:scale>
        <p:origin x="192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4268b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4268b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9a510c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9a510c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3a29256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3a29256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a292564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3a292564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293dbb49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31293dbb49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3336c4ef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3336c4ef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336c4e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3336c4e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343a105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343a105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c2f7a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c2f7a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343a105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343a105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93dbb49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31293dbb49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3336c4e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3336c4ef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ef1ad9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ef1ad9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703a5c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703a5c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3336c4ef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3336c4ef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>
          <a:extLst>
            <a:ext uri="{FF2B5EF4-FFF2-40B4-BE49-F238E27FC236}">
              <a16:creationId xmlns:a16="http://schemas.microsoft.com/office/drawing/2014/main" id="{67FE727D-742C-441F-D35A-1BCC0BDC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293dbb498_0_17:notes">
            <a:extLst>
              <a:ext uri="{FF2B5EF4-FFF2-40B4-BE49-F238E27FC236}">
                <a16:creationId xmlns:a16="http://schemas.microsoft.com/office/drawing/2014/main" id="{619FAFEF-F416-2FD4-C156-EB679D0BC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g31293dbb498_0_17:notes">
            <a:extLst>
              <a:ext uri="{FF2B5EF4-FFF2-40B4-BE49-F238E27FC236}">
                <a16:creationId xmlns:a16="http://schemas.microsoft.com/office/drawing/2014/main" id="{9DF73A8C-2F43-F299-F65E-3894C3F9AC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501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29a510c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29a510c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4268bd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4268bd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293dbb49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1293dbb49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29" y="-102650"/>
            <a:ext cx="9494900" cy="5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128969" y="330582"/>
            <a:ext cx="8734615" cy="15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lt1"/>
                </a:solidFill>
              </a:rPr>
              <a:t>Applications of Autonomous Drones for Non-Terrestrial Networks in Remote Areas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43625" y="4498848"/>
            <a:ext cx="5897400" cy="644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Tutor: José Alberto Hernandez Gutiérrez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Drone Architecture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411" name="Google Shape;411;p39"/>
          <p:cNvCxnSpPr>
            <a:stCxn id="412" idx="3"/>
            <a:endCxn id="413" idx="1"/>
          </p:cNvCxnSpPr>
          <p:nvPr/>
        </p:nvCxnSpPr>
        <p:spPr>
          <a:xfrm>
            <a:off x="1908130" y="1753394"/>
            <a:ext cx="529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4" name="Google Shape;414;p39"/>
          <p:cNvGrpSpPr/>
          <p:nvPr/>
        </p:nvGrpSpPr>
        <p:grpSpPr>
          <a:xfrm>
            <a:off x="734982" y="1334056"/>
            <a:ext cx="2905542" cy="838636"/>
            <a:chOff x="1172782" y="1312679"/>
            <a:chExt cx="1480079" cy="298500"/>
          </a:xfrm>
        </p:grpSpPr>
        <p:sp>
          <p:nvSpPr>
            <p:cNvPr id="412" name="Google Shape;412;p39"/>
            <p:cNvSpPr/>
            <p:nvPr/>
          </p:nvSpPr>
          <p:spPr>
            <a:xfrm>
              <a:off x="1172782" y="1345086"/>
              <a:ext cx="597600" cy="233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039961" y="1312679"/>
              <a:ext cx="612900" cy="29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Onboard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computer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15" name="Google Shape;415;p39"/>
          <p:cNvSpPr/>
          <p:nvPr/>
        </p:nvSpPr>
        <p:spPr>
          <a:xfrm>
            <a:off x="4601977" y="1334131"/>
            <a:ext cx="12033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5G Router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6" name="Google Shape;416;p39"/>
          <p:cNvCxnSpPr>
            <a:stCxn id="413" idx="3"/>
            <a:endCxn id="415" idx="1"/>
          </p:cNvCxnSpPr>
          <p:nvPr/>
        </p:nvCxnSpPr>
        <p:spPr>
          <a:xfrm>
            <a:off x="3640524" y="1753374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9"/>
          <p:cNvCxnSpPr>
            <a:stCxn id="415" idx="1"/>
            <a:endCxn id="413" idx="3"/>
          </p:cNvCxnSpPr>
          <p:nvPr/>
        </p:nvCxnSpPr>
        <p:spPr>
          <a:xfrm rot="10800000">
            <a:off x="3640477" y="1753381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39"/>
          <p:cNvSpPr/>
          <p:nvPr/>
        </p:nvSpPr>
        <p:spPr>
          <a:xfrm>
            <a:off x="3435452" y="244684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PDB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9" name="Google Shape;419;p39"/>
          <p:cNvCxnSpPr>
            <a:stCxn id="418" idx="0"/>
          </p:cNvCxnSpPr>
          <p:nvPr/>
        </p:nvCxnSpPr>
        <p:spPr>
          <a:xfrm rot="10800000">
            <a:off x="3548402" y="2166943"/>
            <a:ext cx="488700" cy="27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>
            <a:stCxn id="418" idx="0"/>
          </p:cNvCxnSpPr>
          <p:nvPr/>
        </p:nvCxnSpPr>
        <p:spPr>
          <a:xfrm rot="10800000" flipH="1">
            <a:off x="4037102" y="2147143"/>
            <a:ext cx="635100" cy="29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2337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ESC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21652" y="3207618"/>
            <a:ext cx="1203300" cy="838500"/>
          </a:xfrm>
          <a:prstGeom prst="ellipse">
            <a:avLst/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Motors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3" name="Google Shape;423;p39"/>
          <p:cNvCxnSpPr>
            <a:stCxn id="421" idx="1"/>
            <a:endCxn id="422" idx="6"/>
          </p:cNvCxnSpPr>
          <p:nvPr/>
        </p:nvCxnSpPr>
        <p:spPr>
          <a:xfrm rot="10800000">
            <a:off x="1725027" y="3626843"/>
            <a:ext cx="6129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39"/>
          <p:cNvSpPr/>
          <p:nvPr/>
        </p:nvSpPr>
        <p:spPr>
          <a:xfrm>
            <a:off x="5451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Flight Controller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5" name="Google Shape;425;p39"/>
          <p:cNvCxnSpPr>
            <a:stCxn id="424" idx="1"/>
            <a:endCxn id="421" idx="3"/>
          </p:cNvCxnSpPr>
          <p:nvPr/>
        </p:nvCxnSpPr>
        <p:spPr>
          <a:xfrm rot="10800000">
            <a:off x="3541227" y="3823343"/>
            <a:ext cx="191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9"/>
          <p:cNvCxnSpPr>
            <a:stCxn id="418" idx="1"/>
            <a:endCxn id="421" idx="0"/>
          </p:cNvCxnSpPr>
          <p:nvPr/>
        </p:nvCxnSpPr>
        <p:spPr>
          <a:xfrm flipH="1">
            <a:off x="2939552" y="2866093"/>
            <a:ext cx="495900" cy="53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9"/>
          <p:cNvSpPr/>
          <p:nvPr/>
        </p:nvSpPr>
        <p:spPr>
          <a:xfrm>
            <a:off x="5267102" y="2369118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Battery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8" name="Google Shape;428;p39"/>
          <p:cNvCxnSpPr>
            <a:stCxn id="427" idx="1"/>
            <a:endCxn id="418" idx="3"/>
          </p:cNvCxnSpPr>
          <p:nvPr/>
        </p:nvCxnSpPr>
        <p:spPr>
          <a:xfrm flipH="1">
            <a:off x="4638902" y="2788368"/>
            <a:ext cx="628200" cy="7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39"/>
          <p:cNvSpPr/>
          <p:nvPr/>
        </p:nvSpPr>
        <p:spPr>
          <a:xfrm>
            <a:off x="7144075" y="3952067"/>
            <a:ext cx="10881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GPS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86400" y="3251292"/>
            <a:ext cx="902100" cy="18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9"/>
          <p:cNvSpPr/>
          <p:nvPr/>
        </p:nvSpPr>
        <p:spPr>
          <a:xfrm>
            <a:off x="7098750" y="3013692"/>
            <a:ext cx="11346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Telemetry Control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2" name="Google Shape;432;p39"/>
          <p:cNvCxnSpPr>
            <a:stCxn id="424" idx="3"/>
            <a:endCxn id="431" idx="1"/>
          </p:cNvCxnSpPr>
          <p:nvPr/>
        </p:nvCxnSpPr>
        <p:spPr>
          <a:xfrm rot="10800000" flipH="1">
            <a:off x="6655227" y="3343943"/>
            <a:ext cx="443400" cy="47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9"/>
          <p:cNvCxnSpPr>
            <a:stCxn id="424" idx="3"/>
            <a:endCxn id="429" idx="1"/>
          </p:cNvCxnSpPr>
          <p:nvPr/>
        </p:nvCxnSpPr>
        <p:spPr>
          <a:xfrm>
            <a:off x="6655227" y="3823343"/>
            <a:ext cx="488700" cy="4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75" y="1020750"/>
            <a:ext cx="6884644" cy="38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46" name="Google Shape;446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t="13134"/>
          <a:stretch/>
        </p:blipFill>
        <p:spPr>
          <a:xfrm>
            <a:off x="840200" y="1230100"/>
            <a:ext cx="4269300" cy="3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675" y="1116200"/>
            <a:ext cx="3156237" cy="34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Build</a:t>
            </a:r>
            <a:endParaRPr dirty="0"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0750"/>
            <a:ext cx="2863461" cy="38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1" y="1020750"/>
            <a:ext cx="4360787" cy="381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479" name="Google Shape;479;p45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p45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</a:t>
            </a:r>
            <a:endParaRPr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6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subTitle" idx="5"/>
          </p:nvPr>
        </p:nvSpPr>
        <p:spPr>
          <a:xfrm>
            <a:off x="1762571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💻 Edge Computing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subTitle" idx="6"/>
          </p:nvPr>
        </p:nvSpPr>
        <p:spPr>
          <a:xfrm>
            <a:off x="5132667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🧍 Detect People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subTitle" idx="7"/>
          </p:nvPr>
        </p:nvSpPr>
        <p:spPr>
          <a:xfrm>
            <a:off x="1762571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🚨 Monitor Alerts</a:t>
            </a:r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subTitle" idx="8"/>
          </p:nvPr>
        </p:nvSpPr>
        <p:spPr>
          <a:xfrm>
            <a:off x="5132667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🤖 LLM Integration</a:t>
            </a:r>
            <a:endParaRPr dirty="0"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209325"/>
            <a:ext cx="2314125" cy="3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325" y="331976"/>
            <a:ext cx="2592650" cy="19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346150" y="42940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6233550" y="2392524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 &amp; Ground Station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5211875" y="408627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50" name="Picture 2" descr="Llm Images – Browse 17,698 Stock Photos, Vectors, and Video | Adobe Stock">
            <a:extLst>
              <a:ext uri="{FF2B5EF4-FFF2-40B4-BE49-F238E27FC236}">
                <a16:creationId xmlns:a16="http://schemas.microsoft.com/office/drawing/2014/main" id="{5F422544-FED7-E22E-4B84-8E368F1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33" y="3072116"/>
            <a:ext cx="976092" cy="9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4196400" y="742025"/>
            <a:ext cx="3569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416500" y="1572850"/>
            <a:ext cx="3401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32750" y="1845125"/>
            <a:ext cx="3974100" cy="960825"/>
            <a:chOff x="245850" y="1241375"/>
            <a:chExt cx="3974100" cy="960825"/>
          </a:xfrm>
        </p:grpSpPr>
        <p:sp>
          <p:nvSpPr>
            <p:cNvPr id="519" name="Google Shape;519;p48"/>
            <p:cNvSpPr/>
            <p:nvPr/>
          </p:nvSpPr>
          <p:spPr>
            <a:xfrm>
              <a:off x="86632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📷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0" name="Google Shape;520;p48"/>
            <p:cNvSpPr txBox="1"/>
            <p:nvPr/>
          </p:nvSpPr>
          <p:spPr>
            <a:xfrm>
              <a:off x="2458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24096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💻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190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523" name="Google Shape;523;p48"/>
          <p:cNvCxnSpPr>
            <a:stCxn id="519" idx="3"/>
            <a:endCxn id="521" idx="1"/>
          </p:cNvCxnSpPr>
          <p:nvPr/>
        </p:nvCxnSpPr>
        <p:spPr>
          <a:xfrm>
            <a:off x="1843025" y="2126225"/>
            <a:ext cx="35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4" name="Google Shape;524;p48"/>
          <p:cNvGrpSpPr/>
          <p:nvPr/>
        </p:nvGrpSpPr>
        <p:grpSpPr>
          <a:xfrm>
            <a:off x="4239600" y="1010400"/>
            <a:ext cx="3848625" cy="960825"/>
            <a:chOff x="4565750" y="1241375"/>
            <a:chExt cx="3848625" cy="960825"/>
          </a:xfrm>
        </p:grpSpPr>
        <p:sp>
          <p:nvSpPr>
            <p:cNvPr id="525" name="Google Shape;525;p48"/>
            <p:cNvSpPr/>
            <p:nvPr/>
          </p:nvSpPr>
          <p:spPr>
            <a:xfrm>
              <a:off x="5127950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6" name="Google Shape;526;p48"/>
            <p:cNvSpPr txBox="1"/>
            <p:nvPr/>
          </p:nvSpPr>
          <p:spPr>
            <a:xfrm>
              <a:off x="456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66623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6100175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529" name="Google Shape;529;p48"/>
            <p:cNvCxnSpPr>
              <a:stCxn id="525" idx="3"/>
              <a:endCxn id="527" idx="1"/>
            </p:cNvCxnSpPr>
            <p:nvPr/>
          </p:nvCxnSpPr>
          <p:spPr>
            <a:xfrm>
              <a:off x="6317750" y="1522475"/>
              <a:ext cx="3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32" name="Google Shape;532;p48"/>
          <p:cNvSpPr/>
          <p:nvPr/>
        </p:nvSpPr>
        <p:spPr>
          <a:xfrm>
            <a:off x="3450763" y="3031325"/>
            <a:ext cx="1456056" cy="1047600"/>
          </a:xfrm>
          <a:prstGeom prst="cloud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anken Grotesk"/>
                <a:ea typeface="Hanken Grotesk"/>
                <a:cs typeface="Hanken Grotesk"/>
                <a:sym typeface="Hanken Grotesk"/>
              </a:rPr>
              <a:t>🌐</a:t>
            </a:r>
            <a:endParaRPr sz="3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862700" y="3110400"/>
            <a:ext cx="2314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4" name="Google Shape;534;p48"/>
          <p:cNvCxnSpPr>
            <a:stCxn id="533" idx="2"/>
            <a:endCxn id="532" idx="2"/>
          </p:cNvCxnSpPr>
          <p:nvPr/>
        </p:nvCxnSpPr>
        <p:spPr>
          <a:xfrm rot="-5400000">
            <a:off x="2715500" y="2859300"/>
            <a:ext cx="44100" cy="1435500"/>
          </a:xfrm>
          <a:prstGeom prst="curvedConnector4">
            <a:avLst>
              <a:gd name="adj1" fmla="val -539966"/>
              <a:gd name="adj2" fmla="val 901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8"/>
          <p:cNvSpPr txBox="1"/>
          <p:nvPr/>
        </p:nvSpPr>
        <p:spPr>
          <a:xfrm>
            <a:off x="4905600" y="2249100"/>
            <a:ext cx="2314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6" name="Google Shape;536;p48"/>
          <p:cNvCxnSpPr>
            <a:stCxn id="532" idx="0"/>
            <a:endCxn id="535" idx="2"/>
          </p:cNvCxnSpPr>
          <p:nvPr/>
        </p:nvCxnSpPr>
        <p:spPr>
          <a:xfrm rot="10800000" flipH="1">
            <a:off x="4905605" y="2764625"/>
            <a:ext cx="1157100" cy="790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48"/>
          <p:cNvSpPr txBox="1"/>
          <p:nvPr/>
        </p:nvSpPr>
        <p:spPr>
          <a:xfrm>
            <a:off x="3503950" y="4078925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VPN Tunnel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544750" y="23904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anken Grotesk"/>
                <a:ea typeface="Hanken Grotesk"/>
                <a:cs typeface="Hanken Grotesk"/>
                <a:sym typeface="Hanken Grotesk"/>
              </a:rPr>
              <a:t>🤖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347500" y="2952625"/>
            <a:ext cx="15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 Integration</a:t>
            </a:r>
            <a:endParaRPr sz="21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41" name="Google Shape;541;p48"/>
          <p:cNvCxnSpPr>
            <a:stCxn id="514" idx="3"/>
            <a:endCxn id="539" idx="0"/>
          </p:cNvCxnSpPr>
          <p:nvPr/>
        </p:nvCxnSpPr>
        <p:spPr>
          <a:xfrm>
            <a:off x="7765500" y="1490825"/>
            <a:ext cx="374100" cy="899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4"/>
          </p:nvPr>
        </p:nvSpPr>
        <p:spPr>
          <a:xfrm>
            <a:off x="818625" y="4299850"/>
            <a:ext cx="22425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Computer with GPU</a:t>
            </a:r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5"/>
          </p:nvPr>
        </p:nvSpPr>
        <p:spPr>
          <a:xfrm>
            <a:off x="3360047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 Camera</a:t>
            </a:r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6"/>
          </p:nvPr>
        </p:nvSpPr>
        <p:spPr>
          <a:xfrm>
            <a:off x="5901472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22" y="1103400"/>
            <a:ext cx="2001950" cy="2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8399"/>
          <a:stretch/>
        </p:blipFill>
        <p:spPr>
          <a:xfrm>
            <a:off x="818625" y="1103400"/>
            <a:ext cx="2233550" cy="2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46" y="1083088"/>
            <a:ext cx="2233553" cy="29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r="34499" b="54344"/>
          <a:stretch/>
        </p:blipFill>
        <p:spPr>
          <a:xfrm>
            <a:off x="492150" y="1170125"/>
            <a:ext cx="7175127" cy="29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450" y="256875"/>
            <a:ext cx="4360425" cy="460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1"/>
          <p:cNvCxnSpPr>
            <a:stCxn id="32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1"/>
          <p:cNvCxnSpPr>
            <a:stCxn id="32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1418525" y="12756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2869550" y="3181075"/>
            <a:ext cx="2314200" cy="960825"/>
            <a:chOff x="5087100" y="1833250"/>
            <a:chExt cx="2314200" cy="960825"/>
          </a:xfrm>
        </p:grpSpPr>
        <p:sp>
          <p:nvSpPr>
            <p:cNvPr id="597" name="Google Shape;59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1570925" y="14280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00" name="Google Shape;600;p52"/>
          <p:cNvGrpSpPr/>
          <p:nvPr/>
        </p:nvGrpSpPr>
        <p:grpSpPr>
          <a:xfrm>
            <a:off x="1198575" y="1556700"/>
            <a:ext cx="2314200" cy="960825"/>
            <a:chOff x="1348725" y="1833250"/>
            <a:chExt cx="2314200" cy="960825"/>
          </a:xfrm>
        </p:grpSpPr>
        <p:sp>
          <p:nvSpPr>
            <p:cNvPr id="601" name="Google Shape;601;p52"/>
            <p:cNvSpPr/>
            <p:nvPr/>
          </p:nvSpPr>
          <p:spPr>
            <a:xfrm>
              <a:off x="1910925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🚁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1348725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Drone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3" name="Google Shape;603;p52"/>
          <p:cNvGrpSpPr/>
          <p:nvPr/>
        </p:nvGrpSpPr>
        <p:grpSpPr>
          <a:xfrm>
            <a:off x="3590250" y="989700"/>
            <a:ext cx="2314200" cy="960825"/>
            <a:chOff x="5087100" y="1833250"/>
            <a:chExt cx="2314200" cy="960825"/>
          </a:xfrm>
        </p:grpSpPr>
        <p:sp>
          <p:nvSpPr>
            <p:cNvPr id="604" name="Google Shape;604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📸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5" name="Google Shape;605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Detection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010750" y="2811400"/>
            <a:ext cx="2314200" cy="960825"/>
            <a:chOff x="5087100" y="1833250"/>
            <a:chExt cx="2314200" cy="960825"/>
          </a:xfrm>
        </p:grpSpPr>
        <p:sp>
          <p:nvSpPr>
            <p:cNvPr id="607" name="Google Shape;60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🟰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8" name="Google Shape;60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Rules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6575100" y="1670550"/>
            <a:ext cx="2314200" cy="960825"/>
            <a:chOff x="5087100" y="1833250"/>
            <a:chExt cx="2314200" cy="960825"/>
          </a:xfrm>
        </p:grpSpPr>
        <p:sp>
          <p:nvSpPr>
            <p:cNvPr id="610" name="Google Shape;610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1" name="Google Shape;611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12" name="Google Shape;612;p52"/>
          <p:cNvGrpSpPr/>
          <p:nvPr/>
        </p:nvGrpSpPr>
        <p:grpSpPr>
          <a:xfrm>
            <a:off x="3110925" y="3327550"/>
            <a:ext cx="2314200" cy="960825"/>
            <a:chOff x="5087100" y="1833250"/>
            <a:chExt cx="2314200" cy="960825"/>
          </a:xfrm>
        </p:grpSpPr>
        <p:sp>
          <p:nvSpPr>
            <p:cNvPr id="613" name="Google Shape;613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Mission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15" name="Google Shape;615;p52"/>
          <p:cNvCxnSpPr>
            <a:stCxn id="601" idx="3"/>
            <a:endCxn id="604" idx="1"/>
          </p:cNvCxnSpPr>
          <p:nvPr/>
        </p:nvCxnSpPr>
        <p:spPr>
          <a:xfrm rot="10800000" flipH="1">
            <a:off x="2950575" y="1270800"/>
            <a:ext cx="1201800" cy="567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" name="Google Shape;616;p52"/>
          <p:cNvCxnSpPr>
            <a:stCxn id="601" idx="3"/>
            <a:endCxn id="597" idx="1"/>
          </p:cNvCxnSpPr>
          <p:nvPr/>
        </p:nvCxnSpPr>
        <p:spPr>
          <a:xfrm>
            <a:off x="2950575" y="1837800"/>
            <a:ext cx="481200" cy="1624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52"/>
          <p:cNvCxnSpPr>
            <a:stCxn id="613" idx="3"/>
            <a:endCxn id="607" idx="1"/>
          </p:cNvCxnSpPr>
          <p:nvPr/>
        </p:nvCxnSpPr>
        <p:spPr>
          <a:xfrm rot="10800000" flipH="1">
            <a:off x="4862925" y="3092650"/>
            <a:ext cx="710100" cy="516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8" name="Google Shape;618;p52"/>
          <p:cNvCxnSpPr>
            <a:stCxn id="607" idx="0"/>
            <a:endCxn id="610" idx="1"/>
          </p:cNvCxnSpPr>
          <p:nvPr/>
        </p:nvCxnSpPr>
        <p:spPr>
          <a:xfrm rot="-5400000">
            <a:off x="6222750" y="1896700"/>
            <a:ext cx="859800" cy="969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9" name="Google Shape;619;p52"/>
          <p:cNvCxnSpPr>
            <a:stCxn id="604" idx="3"/>
            <a:endCxn id="610" idx="1"/>
          </p:cNvCxnSpPr>
          <p:nvPr/>
        </p:nvCxnSpPr>
        <p:spPr>
          <a:xfrm>
            <a:off x="5342250" y="1270800"/>
            <a:ext cx="1795200" cy="681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20" name="Google Shape;620;p52"/>
          <p:cNvGrpSpPr/>
          <p:nvPr/>
        </p:nvGrpSpPr>
        <p:grpSpPr>
          <a:xfrm>
            <a:off x="-87875" y="3398725"/>
            <a:ext cx="2314200" cy="960825"/>
            <a:chOff x="5087100" y="1833250"/>
            <a:chExt cx="2314200" cy="960825"/>
          </a:xfrm>
        </p:grpSpPr>
        <p:sp>
          <p:nvSpPr>
            <p:cNvPr id="621" name="Google Shape;621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22" name="Google Shape;622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User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23" name="Google Shape;623;p52"/>
          <p:cNvCxnSpPr>
            <a:stCxn id="621" idx="3"/>
            <a:endCxn id="595" idx="1"/>
          </p:cNvCxnSpPr>
          <p:nvPr/>
        </p:nvCxnSpPr>
        <p:spPr>
          <a:xfrm rot="10800000">
            <a:off x="1418425" y="1556725"/>
            <a:ext cx="245700" cy="2123100"/>
          </a:xfrm>
          <a:prstGeom prst="curvedConnector5">
            <a:avLst>
              <a:gd name="adj1" fmla="val -96917"/>
              <a:gd name="adj2" fmla="val 50001"/>
              <a:gd name="adj3" fmla="val 1968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52"/>
          <p:cNvCxnSpPr>
            <a:stCxn id="621" idx="3"/>
            <a:endCxn id="597" idx="1"/>
          </p:cNvCxnSpPr>
          <p:nvPr/>
        </p:nvCxnSpPr>
        <p:spPr>
          <a:xfrm rot="10800000" flipH="1">
            <a:off x="1664125" y="3462325"/>
            <a:ext cx="1767600" cy="2175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Connection of the Camera</a:t>
            </a: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39" y="1017737"/>
            <a:ext cx="652657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/>
          <p:cNvSpPr txBox="1">
            <a:spLocks noGrp="1"/>
          </p:cNvSpPr>
          <p:nvPr>
            <p:ph type="title"/>
          </p:nvPr>
        </p:nvSpPr>
        <p:spPr>
          <a:xfrm>
            <a:off x="1216475" y="2179800"/>
            <a:ext cx="50676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637" name="Google Shape;637;p5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5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45" name="Google Shape;645;p55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74" y="1146625"/>
            <a:ext cx="7206451" cy="36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53" name="Google Shape;653;p56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36" y="1079100"/>
            <a:ext cx="7270927" cy="363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functionality</a:t>
            </a:r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63" name="Google Shape;6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129325"/>
            <a:ext cx="6925676" cy="37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C3D-286F-1518-6400-A441CAF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8C12F-BE8E-93B4-8E0A-697FC28A7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5A6-8273-57E2-681E-06650954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392762"/>
            <a:ext cx="7772400" cy="44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0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Detections</a:t>
            </a:r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00900"/>
            <a:ext cx="708510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49" y="448050"/>
            <a:ext cx="3864576" cy="193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>
          <a:extLst>
            <a:ext uri="{FF2B5EF4-FFF2-40B4-BE49-F238E27FC236}">
              <a16:creationId xmlns:a16="http://schemas.microsoft.com/office/drawing/2014/main" id="{AC44E049-0C33-109E-13F3-E1ABAC76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4">
            <a:extLst>
              <a:ext uri="{FF2B5EF4-FFF2-40B4-BE49-F238E27FC236}">
                <a16:creationId xmlns:a16="http://schemas.microsoft.com/office/drawing/2014/main" id="{80B18493-E7FA-0634-6F78-D24680B97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6475" y="2179800"/>
            <a:ext cx="50676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637" name="Google Shape;637;p54">
            <a:extLst>
              <a:ext uri="{FF2B5EF4-FFF2-40B4-BE49-F238E27FC236}">
                <a16:creationId xmlns:a16="http://schemas.microsoft.com/office/drawing/2014/main" id="{010DB069-0166-C259-0D9C-6C8C7B853B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54">
            <a:extLst>
              <a:ext uri="{FF2B5EF4-FFF2-40B4-BE49-F238E27FC236}">
                <a16:creationId xmlns:a16="http://schemas.microsoft.com/office/drawing/2014/main" id="{5BAB864C-BE45-1E38-B2EF-90C2A2DE17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39" name="Google Shape;639;p54">
            <a:extLst>
              <a:ext uri="{FF2B5EF4-FFF2-40B4-BE49-F238E27FC236}">
                <a16:creationId xmlns:a16="http://schemas.microsoft.com/office/drawing/2014/main" id="{A0AF31B6-9CAB-C298-E10B-AD55BA8E18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26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Time: 30min</a:t>
            </a:r>
            <a:endParaRPr/>
          </a:p>
        </p:txBody>
      </p:sp>
      <p:sp>
        <p:nvSpPr>
          <p:cNvPr id="699" name="Google Shape;699;p62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2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Anything</a:t>
            </a:r>
            <a:endParaRPr/>
          </a:p>
        </p:txBody>
      </p:sp>
      <p:sp>
        <p:nvSpPr>
          <p:cNvPr id="701" name="Google Shape;701;p62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the drone itself!</a:t>
            </a:r>
            <a:endParaRPr/>
          </a:p>
        </p:txBody>
      </p:sp>
      <p:sp>
        <p:nvSpPr>
          <p:cNvPr id="702" name="Google Shape;702;p62"/>
          <p:cNvSpPr txBox="1">
            <a:spLocks noGrp="1"/>
          </p:cNvSpPr>
          <p:nvPr>
            <p:ph type="title" idx="4"/>
          </p:nvPr>
        </p:nvSpPr>
        <p:spPr>
          <a:xfrm>
            <a:off x="707575" y="3263199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Video Tx</a:t>
            </a:r>
            <a:endParaRPr/>
          </a:p>
        </p:txBody>
      </p:sp>
      <p:sp>
        <p:nvSpPr>
          <p:cNvPr id="703" name="Google Shape;703;p62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1216475" y="1801950"/>
            <a:ext cx="5972700" cy="1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A06-9497-9994-88A7-0685A6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E0B659-55AE-A290-1BC1-7DFFA687AF1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33" y="4218673"/>
            <a:ext cx="3772800" cy="361500"/>
          </a:xfrm>
        </p:spPr>
        <p:txBody>
          <a:bodyPr/>
          <a:lstStyle/>
          <a:p>
            <a:r>
              <a:rPr lang="en-US" sz="1400" dirty="0"/>
              <a:t>Science for Industry (S4I) Conference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C0B6505-B2E2-4CEB-37B7-3311FCC5D3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2000" y="2391000"/>
            <a:ext cx="3772800" cy="361500"/>
          </a:xfrm>
        </p:spPr>
        <p:txBody>
          <a:bodyPr/>
          <a:lstStyle/>
          <a:p>
            <a:pPr algn="ctr"/>
            <a:r>
              <a:rPr lang="en-US" sz="1400" dirty="0"/>
              <a:t>6G Integration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E65A-0765-AA93-7839-0DE9538717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99FDE-E44C-0630-19D1-EBEFC97E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15033" y="1620397"/>
            <a:ext cx="2782600" cy="2086950"/>
          </a:xfrm>
          <a:prstGeom prst="rect">
            <a:avLst/>
          </a:prstGeom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11AC697-0AC7-9382-C71F-5A3590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43" y="445025"/>
            <a:ext cx="2513914" cy="188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B0455-F163-9D96-49DC-BD7CE90EB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813040"/>
            <a:ext cx="3534974" cy="1351328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0667AA1C-E229-BDA9-3C07-BFB42E4A9CAA}"/>
              </a:ext>
            </a:extLst>
          </p:cNvPr>
          <p:cNvSpPr txBox="1">
            <a:spLocks/>
          </p:cNvSpPr>
          <p:nvPr/>
        </p:nvSpPr>
        <p:spPr>
          <a:xfrm>
            <a:off x="4453087" y="4399423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1400" dirty="0"/>
              <a:t>Part of a Paper</a:t>
            </a:r>
          </a:p>
          <a:p>
            <a:pPr algn="ctr"/>
            <a:r>
              <a:rPr lang="en-US" sz="800" b="1" dirty="0"/>
              <a:t>https://</a:t>
            </a:r>
            <a:r>
              <a:rPr lang="en-US" sz="800" b="1" dirty="0" err="1"/>
              <a:t>arxiv.org</a:t>
            </a:r>
            <a:r>
              <a:rPr lang="en-US" sz="800" b="1" dirty="0"/>
              <a:t>/abs/2409.19337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7135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>
            <a:spLocks noGrp="1"/>
          </p:cNvSpPr>
          <p:nvPr>
            <p:ph type="title"/>
          </p:nvPr>
        </p:nvSpPr>
        <p:spPr>
          <a:xfrm>
            <a:off x="2038200" y="36960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"/>
          </p:nvPr>
        </p:nvSpPr>
        <p:spPr>
          <a:xfrm>
            <a:off x="2038200" y="4662325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6AAF-07E5-4D11-3029-2074FE4A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78" t="-1042" r="17511" b="65"/>
          <a:stretch/>
        </p:blipFill>
        <p:spPr>
          <a:xfrm rot="5400000">
            <a:off x="3072385" y="186564"/>
            <a:ext cx="2999229" cy="3895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Project &amp; Objectives</a:t>
            </a:r>
            <a:endParaRPr dirty="0"/>
          </a:p>
        </p:txBody>
      </p:sp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756274" y="1376238"/>
            <a:ext cx="8077801" cy="2391025"/>
            <a:chOff x="756274" y="1222275"/>
            <a:chExt cx="8077801" cy="2391025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5098475" y="1222275"/>
              <a:ext cx="37356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Study of UAVs for NTNs applications</a:t>
              </a:r>
              <a:endPara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6" name="Google Shape;356;p33"/>
            <p:cNvSpPr txBox="1"/>
            <p:nvPr/>
          </p:nvSpPr>
          <p:spPr>
            <a:xfrm>
              <a:off x="5094528" y="2066492"/>
              <a:ext cx="33324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Develop design, manual, etc.</a:t>
              </a:r>
              <a:endParaRPr sz="14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5094525" y="2913400"/>
              <a:ext cx="35652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Human rescue tasks with ML and LLMs</a:t>
              </a:r>
              <a:endParaRPr sz="14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>
              <a:off x="756274" y="1337175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Viability of UAVs for NTNs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>
              <a:off x="756274" y="2180900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budget UAV for research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756274" y="3024600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Application of UAVs for remote areas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361" name="Google Shape;361;p33"/>
            <p:cNvCxnSpPr/>
            <p:nvPr/>
          </p:nvCxnSpPr>
          <p:spPr>
            <a:xfrm>
              <a:off x="4322950" y="1574325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4322950" y="24180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33"/>
            <p:cNvCxnSpPr/>
            <p:nvPr/>
          </p:nvCxnSpPr>
          <p:spPr>
            <a:xfrm>
              <a:off x="4322950" y="32617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357;p33">
            <a:extLst>
              <a:ext uri="{FF2B5EF4-FFF2-40B4-BE49-F238E27FC236}">
                <a16:creationId xmlns:a16="http://schemas.microsoft.com/office/drawing/2014/main" id="{E6F48445-4D5B-C14B-8BE9-573CFBA3FDD6}"/>
              </a:ext>
            </a:extLst>
          </p:cNvPr>
          <p:cNvSpPr txBox="1"/>
          <p:nvPr/>
        </p:nvSpPr>
        <p:spPr>
          <a:xfrm>
            <a:off x="5094525" y="3876070"/>
            <a:ext cx="35652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6G Integration 3 &amp; Telematics Department</a:t>
            </a:r>
            <a:endParaRPr sz="1400" b="0" i="0" u="none" strike="noStrike" cap="none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360;p33">
            <a:extLst>
              <a:ext uri="{FF2B5EF4-FFF2-40B4-BE49-F238E27FC236}">
                <a16:creationId xmlns:a16="http://schemas.microsoft.com/office/drawing/2014/main" id="{32D25F98-9A2D-7931-1BDD-C08B55D946FB}"/>
              </a:ext>
            </a:extLst>
          </p:cNvPr>
          <p:cNvSpPr txBox="1"/>
          <p:nvPr/>
        </p:nvSpPr>
        <p:spPr>
          <a:xfrm>
            <a:off x="756274" y="3987270"/>
            <a:ext cx="3815725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Part of a Research Project</a:t>
            </a:r>
            <a:endParaRPr sz="1500" b="0" i="0" u="none" strike="noStrike" cap="none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" name="Google Shape;363;p33">
            <a:extLst>
              <a:ext uri="{FF2B5EF4-FFF2-40B4-BE49-F238E27FC236}">
                <a16:creationId xmlns:a16="http://schemas.microsoft.com/office/drawing/2014/main" id="{1CF48E13-0EF0-620D-4942-E0DF4AC355AD}"/>
              </a:ext>
            </a:extLst>
          </p:cNvPr>
          <p:cNvCxnSpPr/>
          <p:nvPr/>
        </p:nvCxnSpPr>
        <p:spPr>
          <a:xfrm>
            <a:off x="4322950" y="4224420"/>
            <a:ext cx="77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Characteristics</a:t>
            </a: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1"/>
          </p:nvPr>
        </p:nvSpPr>
        <p:spPr>
          <a:xfrm>
            <a:off x="641277" y="1566817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Weight: 6.5KG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Range: Up to 40Km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Flight time: 25-35 minutes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Autopilot capabilities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Retractable landing gear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ML &amp; AI Intelligence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75" y="1485250"/>
            <a:ext cx="4388500" cy="21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386" name="Google Shape;386;p36"/>
          <p:cNvGraphicFramePr/>
          <p:nvPr/>
        </p:nvGraphicFramePr>
        <p:xfrm>
          <a:off x="974663" y="1115075"/>
          <a:ext cx="7194675" cy="316968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Tarot X690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inch propellers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Motor U7 490kv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3kg per motor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TMotor Flame 70A LV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 controller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Pixhawk 6c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Ardupilot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Holybro M9N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1.5m CEP precision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Battery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Tattu 4s 22Ah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 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RFD868x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mavlink telemetry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Radiomaster TX16S MAX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NTN Components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94" name="Google Shape;394;p37"/>
          <p:cNvGraphicFramePr/>
          <p:nvPr/>
        </p:nvGraphicFramePr>
        <p:xfrm>
          <a:off x="974650" y="1912475"/>
          <a:ext cx="7194675" cy="140199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Computer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Jetson Orin Nano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8GB RAM 5.3 FP32 TFLOPs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Ricoh Theta 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 30fps usb stream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4G/5G router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(GL-X750V2) Smart WiFi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band, OpenWrt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1216475" y="1787850"/>
            <a:ext cx="50676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401" name="Google Shape;401;p38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03" name="Google Shape;403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401</Words>
  <Application>Microsoft Macintosh PowerPoint</Application>
  <PresentationFormat>On-screen Show (16:9)</PresentationFormat>
  <Paragraphs>182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Hanken Grotesk</vt:lpstr>
      <vt:lpstr>Arial</vt:lpstr>
      <vt:lpstr>Lato</vt:lpstr>
      <vt:lpstr>Figtree Black</vt:lpstr>
      <vt:lpstr>Nunito Light</vt:lpstr>
      <vt:lpstr>Elegant Black &amp; White Thesis Defense by Slidesgo</vt:lpstr>
      <vt:lpstr>Applications of Autonomous Drones for Non-Terrestrial Networks in Remote Areas</vt:lpstr>
      <vt:lpstr>Table of contents</vt:lpstr>
      <vt:lpstr>Introduction &amp; Objectives</vt:lpstr>
      <vt:lpstr>Project &amp; Objectives</vt:lpstr>
      <vt:lpstr>Technical Details</vt:lpstr>
      <vt:lpstr>Characteristics</vt:lpstr>
      <vt:lpstr>Main components</vt:lpstr>
      <vt:lpstr>5G NTN Components</vt:lpstr>
      <vt:lpstr>Building the Drone</vt:lpstr>
      <vt:lpstr>Drone Architecture</vt:lpstr>
      <vt:lpstr>Component placement</vt:lpstr>
      <vt:lpstr>Component placement</vt:lpstr>
      <vt:lpstr>Full Build</vt:lpstr>
      <vt:lpstr>Building the System</vt:lpstr>
      <vt:lpstr>Steps</vt:lpstr>
      <vt:lpstr>High Level Overview</vt:lpstr>
      <vt:lpstr>Architecture</vt:lpstr>
      <vt:lpstr>Drone</vt:lpstr>
      <vt:lpstr>Server</vt:lpstr>
      <vt:lpstr>DB Schema</vt:lpstr>
      <vt:lpstr>Live Connection of the Camera</vt:lpstr>
      <vt:lpstr>Flight Tests</vt:lpstr>
      <vt:lpstr>Detection Tests</vt:lpstr>
      <vt:lpstr>Detection Tests</vt:lpstr>
      <vt:lpstr>LLM functionality</vt:lpstr>
      <vt:lpstr>PowerPoint Presentation</vt:lpstr>
      <vt:lpstr>Random Detections</vt:lpstr>
      <vt:lpstr>Conclusions</vt:lpstr>
      <vt:lpstr>Flight Time: 30min</vt:lpstr>
      <vt:lpstr>Showcase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5</cp:revision>
  <dcterms:modified xsi:type="dcterms:W3CDTF">2025-03-07T13:43:42Z</dcterms:modified>
</cp:coreProperties>
</file>